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6" r:id="rId1"/>
  </p:sldMasterIdLst>
  <p:sldIdLst>
    <p:sldId id="256" r:id="rId2"/>
    <p:sldId id="257" r:id="rId3"/>
    <p:sldId id="260" r:id="rId4"/>
    <p:sldId id="261" r:id="rId5"/>
    <p:sldId id="259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C33CA8-9583-AA2B-AA0B-9617C90645B9}" v="1" dt="2020-12-10T16:20:18.014"/>
    <p1510:client id="{78AFF8F0-8B0C-4FB4-B3C9-98CBCE497CDE}" v="939" dt="2020-12-10T14:01:44.818"/>
    <p1510:client id="{CD3517F7-9062-3F42-ED81-31BAAE5CF3A8}" v="178" dt="2020-12-10T16:03:00.9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jpeg>
</file>

<file path=ppt/media/image3.png>
</file>

<file path=ppt/media/image4.jpeg>
</file>

<file path=ppt/media/image5.jpe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12/10/2020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140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540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00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984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12/10/2020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58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651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34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87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032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12/10/2020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009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12/10/2020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61141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417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0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i="0" kern="1200" cap="none" spc="-7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>
            <a:extLst>
              <a:ext uri="{FF2B5EF4-FFF2-40B4-BE49-F238E27FC236}">
                <a16:creationId xmlns:a16="http://schemas.microsoft.com/office/drawing/2014/main" id="{FA2ACE87-E4C9-444C-B085-221502CAE1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698" r="-2" b="17051"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7" name="Rectangle 8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WORKSHOP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61837" y="4115208"/>
            <a:ext cx="8652788" cy="45720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 sz="4000"/>
              <a:t>Dépasser</a:t>
            </a:r>
            <a:r>
              <a:rPr lang="en-US" sz="4000" dirty="0"/>
              <a:t> les </a:t>
            </a:r>
            <a:r>
              <a:rPr lang="fr-FR" sz="4000"/>
              <a:t>limites</a:t>
            </a:r>
            <a:r>
              <a:rPr lang="en-US" sz="4000" dirty="0"/>
              <a:t> de </a:t>
            </a:r>
            <a:r>
              <a:rPr lang="en-US" sz="4000" err="1"/>
              <a:t>l'E</a:t>
            </a:r>
            <a:r>
              <a:rPr lang="en-US" sz="4000" dirty="0"/>
              <a:t>-Sport</a:t>
            </a:r>
            <a:endParaRPr lang="en-US" sz="4000"/>
          </a:p>
        </p:txBody>
      </p:sp>
      <p:sp>
        <p:nvSpPr>
          <p:cNvPr id="10" name="Rectangle 12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4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age 15">
            <a:extLst>
              <a:ext uri="{FF2B5EF4-FFF2-40B4-BE49-F238E27FC236}">
                <a16:creationId xmlns:a16="http://schemas.microsoft.com/office/drawing/2014/main" id="{7AA1BFA4-3839-40FF-AF34-FD712F6E6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2766" y="1771342"/>
            <a:ext cx="1451518" cy="731948"/>
          </a:xfrm>
          <a:prstGeom prst="rect">
            <a:avLst/>
          </a:prstGeom>
        </p:spPr>
      </p:pic>
      <p:pic>
        <p:nvPicPr>
          <p:cNvPr id="16" name="Image 17">
            <a:extLst>
              <a:ext uri="{FF2B5EF4-FFF2-40B4-BE49-F238E27FC236}">
                <a16:creationId xmlns:a16="http://schemas.microsoft.com/office/drawing/2014/main" id="{C91DDB66-CA55-44D1-A3B3-614BBC1876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4083" y="1498604"/>
            <a:ext cx="1609494" cy="1342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593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37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1" name="Rectangle 39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82" name="Rectangle 41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83" name="Rectangle 43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84" name="Group 45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5" name="Rectangle 50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6" name="Rectangle 52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4" descr="Une image contenant personne, scène, stade, debout&#10;&#10;Description générée automatiquement">
            <a:extLst>
              <a:ext uri="{FF2B5EF4-FFF2-40B4-BE49-F238E27FC236}">
                <a16:creationId xmlns:a16="http://schemas.microsoft.com/office/drawing/2014/main" id="{AA95CC36-47DB-4555-A22C-A6E134C656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l="4459" r="2207"/>
          <a:stretch/>
        </p:blipFill>
        <p:spPr>
          <a:xfrm>
            <a:off x="27898" y="27888"/>
            <a:ext cx="12191980" cy="6857990"/>
          </a:xfrm>
          <a:prstGeom prst="rect">
            <a:avLst/>
          </a:prstGeom>
        </p:spPr>
      </p:pic>
      <p:sp>
        <p:nvSpPr>
          <p:cNvPr id="87" name="Rectangle 54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E32169D-9824-472B-9FD5-4D4E577E2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5898" y="1292093"/>
            <a:ext cx="8569304" cy="294472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>
              <a:lnSpc>
                <a:spcPct val="83000"/>
              </a:lnSpc>
            </a:pPr>
            <a:br>
              <a:rPr lang="en-US" sz="4300" cap="all" spc="-100" dirty="0"/>
            </a:br>
            <a:br>
              <a:rPr lang="en-US" sz="4300" cap="all" spc="-100" dirty="0"/>
            </a:br>
            <a:r>
              <a:rPr lang="en-US" sz="2800" cap="all" spc="-100"/>
              <a:t>PROBLEMATISATION</a:t>
            </a:r>
            <a:br>
              <a:rPr lang="en-US" sz="4300" cap="all" spc="-100"/>
            </a:br>
            <a:br>
              <a:rPr lang="en-US" sz="4300" cap="all" spc="-100"/>
            </a:br>
            <a:br>
              <a:rPr lang="en-US" sz="4300" cap="all" spc="-100"/>
            </a:br>
            <a:r>
              <a:rPr lang="en-US" sz="4300" cap="all" spc="-100"/>
              <a:t>L'E-SPORT AUJOURD'HUI</a:t>
            </a:r>
            <a:br>
              <a:rPr lang="en-US" sz="4300" cap="all" spc="-100" dirty="0"/>
            </a:br>
            <a:br>
              <a:rPr lang="en-US" sz="4300" cap="all" spc="-100" dirty="0"/>
            </a:br>
            <a:br>
              <a:rPr lang="en-US" sz="4300" cap="all" spc="-100" dirty="0"/>
            </a:br>
            <a:endParaRPr lang="en-US" sz="4300" cap="all" spc="-100"/>
          </a:p>
        </p:txBody>
      </p:sp>
      <p:sp>
        <p:nvSpPr>
          <p:cNvPr id="88" name="Rectangle 56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11635160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Rectangle 80">
            <a:extLst>
              <a:ext uri="{FF2B5EF4-FFF2-40B4-BE49-F238E27FC236}">
                <a16:creationId xmlns:a16="http://schemas.microsoft.com/office/drawing/2014/main" id="{18D8845F-30A4-4D73-83CB-ABA691F5A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1DAC2350-FA6C-4B24-9A17-926C160E8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2A637C44-0146-4C54-A1A1-57BC8E6C3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0DCD156-0C67-4C28-AD4D-3E4955876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1170" y="3755360"/>
            <a:ext cx="9732773" cy="146511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/>
              <a:t>PROBLEMATIQUE</a:t>
            </a:r>
            <a:br>
              <a:rPr lang="en-US" sz="2400" cap="all" spc="-100" dirty="0"/>
            </a:br>
            <a:br>
              <a:rPr lang="en-US" sz="2400" cap="all" spc="-100" dirty="0"/>
            </a:br>
            <a:r>
              <a:rPr lang="fr-FR" sz="2400" cap="all" spc="-100" err="1">
                <a:solidFill>
                  <a:schemeClr val="accent1"/>
                </a:solidFill>
                <a:latin typeface="Century Gothic"/>
              </a:rPr>
              <a:t>COmmeNt</a:t>
            </a:r>
            <a:r>
              <a:rPr lang="en-US" sz="2400" cap="all" spc="-100">
                <a:solidFill>
                  <a:schemeClr val="accent1"/>
                </a:solidFill>
                <a:latin typeface="Century Gothic"/>
              </a:rPr>
              <a:t> </a:t>
            </a:r>
            <a:r>
              <a:rPr lang="en-US" sz="2400" cap="all" spc="-100" err="1">
                <a:solidFill>
                  <a:schemeClr val="accent1"/>
                </a:solidFill>
                <a:latin typeface="Century Gothic"/>
              </a:rPr>
              <a:t>Rendre</a:t>
            </a:r>
            <a:r>
              <a:rPr lang="en-US" sz="2400" cap="all" spc="-100">
                <a:solidFill>
                  <a:schemeClr val="accent1"/>
                </a:solidFill>
                <a:latin typeface="Century Gothic"/>
              </a:rPr>
              <a:t> accessible L’E-Sport Pour les joueurs,</a:t>
            </a:r>
            <a:br>
              <a:rPr lang="en-US" sz="2400" cap="all" spc="-100" dirty="0">
                <a:latin typeface="Century Gothic"/>
              </a:rPr>
            </a:br>
            <a:br>
              <a:rPr lang="en-US" sz="2400" cap="all" spc="-100" dirty="0">
                <a:latin typeface="Century Gothic"/>
              </a:rPr>
            </a:br>
            <a:r>
              <a:rPr lang="en-US" sz="2400" cap="all" spc="-100">
                <a:solidFill>
                  <a:schemeClr val="accent1"/>
                </a:solidFill>
                <a:latin typeface="Century Gothic"/>
              </a:rPr>
              <a:t>dans </a:t>
            </a:r>
            <a:r>
              <a:rPr lang="fr-FR" sz="2400" cap="all" spc="-100" dirty="0">
                <a:solidFill>
                  <a:schemeClr val="accent1"/>
                </a:solidFill>
                <a:latin typeface="Century Gothic"/>
              </a:rPr>
              <a:t>une</a:t>
            </a:r>
            <a:r>
              <a:rPr lang="en-US" sz="2400" cap="all" spc="-100" dirty="0">
                <a:solidFill>
                  <a:schemeClr val="accent1"/>
                </a:solidFill>
                <a:latin typeface="Century Gothic"/>
              </a:rPr>
              <a:t> Société de</a:t>
            </a:r>
            <a:br>
              <a:rPr lang="en-US" sz="2400" cap="all" spc="-100" dirty="0">
                <a:latin typeface="Century Gothic"/>
              </a:rPr>
            </a:br>
            <a:br>
              <a:rPr lang="en-US" sz="2400" cap="all" spc="-100" dirty="0">
                <a:latin typeface="Century Gothic"/>
              </a:rPr>
            </a:br>
            <a:r>
              <a:rPr lang="en-US" sz="2400" cap="all" spc="-100" dirty="0">
                <a:solidFill>
                  <a:schemeClr val="accent1"/>
                </a:solidFill>
                <a:latin typeface="Century Gothic"/>
              </a:rPr>
              <a:t> plus en plus </a:t>
            </a:r>
            <a:r>
              <a:rPr lang="fr-FR" sz="2400" cap="all" spc="-100">
                <a:solidFill>
                  <a:schemeClr val="accent1"/>
                </a:solidFill>
                <a:ea typeface="+mj-lt"/>
                <a:cs typeface="+mj-lt"/>
              </a:rPr>
              <a:t>individualiste</a:t>
            </a:r>
            <a:r>
              <a:rPr lang="en-US" sz="2400" cap="all" spc="-100">
                <a:solidFill>
                  <a:schemeClr val="accent1"/>
                </a:solidFill>
                <a:latin typeface="Century Gothic"/>
              </a:rPr>
              <a:t> ? 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6AB310E7-DE5C-4964-8CBB-E87A22B5B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C6D0BA2-2FCA-496D-A55A-C56A7B3E0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EA158404-99A1-4EB0-B63C-8744C273A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1848EA8-FE52-4762-AE9B-5D1DD4C33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Graphic 36" descr="Questions">
            <a:extLst>
              <a:ext uri="{FF2B5EF4-FFF2-40B4-BE49-F238E27FC236}">
                <a16:creationId xmlns:a16="http://schemas.microsoft.com/office/drawing/2014/main" id="{3069ADDE-6963-4834-8AD3-84F06A5AED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83644" y="1181440"/>
            <a:ext cx="2216708" cy="2216708"/>
          </a:xfrm>
          <a:prstGeom prst="rect">
            <a:avLst/>
          </a:prstGeom>
        </p:spPr>
      </p:pic>
      <p:sp>
        <p:nvSpPr>
          <p:cNvPr id="6" name="Bulle narrative : rectangle 5">
            <a:extLst>
              <a:ext uri="{FF2B5EF4-FFF2-40B4-BE49-F238E27FC236}">
                <a16:creationId xmlns:a16="http://schemas.microsoft.com/office/drawing/2014/main" id="{94A44FFB-12D1-4314-BEDC-667B02EED3A7}"/>
              </a:ext>
            </a:extLst>
          </p:cNvPr>
          <p:cNvSpPr/>
          <p:nvPr/>
        </p:nvSpPr>
        <p:spPr>
          <a:xfrm>
            <a:off x="2969477" y="3334084"/>
            <a:ext cx="910682" cy="613317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9971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35713A57-698C-4847-85C6-2778A6BEF7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45000"/>
          </a:blip>
          <a:srcRect t="9930" b="1507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0A62186-C8C0-4A5A-B788-CBA4129C6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6679" y="2509433"/>
            <a:ext cx="4480523" cy="236857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000" cap="all" spc="-100"/>
              <a:t>L'E-SPORT DE DEMAIN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36935127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132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1" name="Rectangle 134">
            <a:extLst>
              <a:ext uri="{FF2B5EF4-FFF2-40B4-BE49-F238E27FC236}">
                <a16:creationId xmlns:a16="http://schemas.microsoft.com/office/drawing/2014/main" id="{66A413F7-FFE1-42E7-8C6C-E9CCC477F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2" name="Rectangle 136">
            <a:extLst>
              <a:ext uri="{FF2B5EF4-FFF2-40B4-BE49-F238E27FC236}">
                <a16:creationId xmlns:a16="http://schemas.microsoft.com/office/drawing/2014/main" id="{BCE0B0FD-3413-40CC-A7D8-6A5058608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34" name="Rectangle 138">
            <a:extLst>
              <a:ext uri="{FF2B5EF4-FFF2-40B4-BE49-F238E27FC236}">
                <a16:creationId xmlns:a16="http://schemas.microsoft.com/office/drawing/2014/main" id="{50C4C044-5B1C-40C8-8C7B-AA5E6D879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36" name="Group 140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00163F5F-1439-4827-8F7A-B08BDDEFB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BA677414-C3D2-4430-876D-9092D633F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39181D20-1D81-447D-9854-10DDB10D54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8" name="Rectangle 145">
            <a:extLst>
              <a:ext uri="{FF2B5EF4-FFF2-40B4-BE49-F238E27FC236}">
                <a16:creationId xmlns:a16="http://schemas.microsoft.com/office/drawing/2014/main" id="{18D8845F-30A4-4D73-83CB-ABA691F5A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47">
            <a:extLst>
              <a:ext uri="{FF2B5EF4-FFF2-40B4-BE49-F238E27FC236}">
                <a16:creationId xmlns:a16="http://schemas.microsoft.com/office/drawing/2014/main" id="{1DAC2350-FA6C-4B24-9A17-926C160E8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5" name="Rectangle 149">
            <a:extLst>
              <a:ext uri="{FF2B5EF4-FFF2-40B4-BE49-F238E27FC236}">
                <a16:creationId xmlns:a16="http://schemas.microsoft.com/office/drawing/2014/main" id="{2A637C44-0146-4C54-A1A1-57BC8E6C3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A739383-136B-47D6-87AB-0A3F2C013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267" y="763116"/>
            <a:ext cx="9732773" cy="14651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400" cap="all" spc="-100"/>
              <a:t>Notre projet</a:t>
            </a:r>
            <a:endParaRPr lang="en-US" sz="4400" cap="all" spc="-100" dirty="0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6AB310E7-DE5C-4964-8CBB-E87A22B5B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BC6D0BA2-2FCA-496D-A55A-C56A7B3E0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EA158404-99A1-4EB0-B63C-8744C273A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B1848EA8-FE52-4762-AE9B-5D1DD4C33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 5">
            <a:extLst>
              <a:ext uri="{FF2B5EF4-FFF2-40B4-BE49-F238E27FC236}">
                <a16:creationId xmlns:a16="http://schemas.microsoft.com/office/drawing/2014/main" id="{CA3A77B0-117A-474E-85B0-47E3A27E3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6466" y="1793941"/>
            <a:ext cx="7824773" cy="3965366"/>
          </a:xfrm>
          <a:prstGeom prst="rect">
            <a:avLst/>
          </a:prstGeom>
        </p:spPr>
      </p:pic>
      <p:pic>
        <p:nvPicPr>
          <p:cNvPr id="4" name="Image 4">
            <a:extLst>
              <a:ext uri="{FF2B5EF4-FFF2-40B4-BE49-F238E27FC236}">
                <a16:creationId xmlns:a16="http://schemas.microsoft.com/office/drawing/2014/main" id="{44627718-5855-48B2-9C68-505CC85B5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3169" y="957780"/>
            <a:ext cx="974670" cy="75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927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8" name="Rectangle 87">
            <a:extLst>
              <a:ext uri="{FF2B5EF4-FFF2-40B4-BE49-F238E27FC236}">
                <a16:creationId xmlns:a16="http://schemas.microsoft.com/office/drawing/2014/main" id="{66A413F7-FFE1-42E7-8C6C-E9CCC477F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BCE0B0FD-3413-40CC-A7D8-6A5058608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50C4C044-5B1C-40C8-8C7B-AA5E6D879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00163F5F-1439-4827-8F7A-B08BDDEFB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A677414-C3D2-4430-876D-9092D633F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9181D20-1D81-447D-9854-10DDB10D54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9" name="Rectangle 98">
            <a:extLst>
              <a:ext uri="{FF2B5EF4-FFF2-40B4-BE49-F238E27FC236}">
                <a16:creationId xmlns:a16="http://schemas.microsoft.com/office/drawing/2014/main" id="{A6020133-135E-4D08-9F4A-D76B87578C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4">
            <a:extLst>
              <a:ext uri="{FF2B5EF4-FFF2-40B4-BE49-F238E27FC236}">
                <a16:creationId xmlns:a16="http://schemas.microsoft.com/office/drawing/2014/main" id="{5B823F79-D4BA-4DCE-880F-0712AF65A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8" y="1655213"/>
            <a:ext cx="5130796" cy="1423795"/>
          </a:xfrm>
          <a:prstGeom prst="rect">
            <a:avLst/>
          </a:prstGeom>
        </p:spPr>
      </p:pic>
      <p:pic>
        <p:nvPicPr>
          <p:cNvPr id="6" name="Image 6">
            <a:extLst>
              <a:ext uri="{FF2B5EF4-FFF2-40B4-BE49-F238E27FC236}">
                <a16:creationId xmlns:a16="http://schemas.microsoft.com/office/drawing/2014/main" id="{9D197CDF-0AFA-4D81-A839-D7788566F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734" y="1696900"/>
            <a:ext cx="5130799" cy="1340421"/>
          </a:xfrm>
          <a:prstGeom prst="rect">
            <a:avLst/>
          </a:prstGeom>
        </p:spPr>
      </p:pic>
      <p:sp>
        <p:nvSpPr>
          <p:cNvPr id="101" name="Rectangle 100">
            <a:extLst>
              <a:ext uri="{FF2B5EF4-FFF2-40B4-BE49-F238E27FC236}">
                <a16:creationId xmlns:a16="http://schemas.microsoft.com/office/drawing/2014/main" id="{0E7CA313-2F4B-4574-8399-12EF6A1BF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06119"/>
            <a:ext cx="12192000" cy="2251881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30074"/>
            <a:ext cx="12192000" cy="2327925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6116" y="4692768"/>
            <a:ext cx="11859768" cy="2002536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B23B40C-79CF-4D5F-9038-8D80A9EB3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723" y="4956811"/>
            <a:ext cx="11439414" cy="8974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400" cap="all" spc="-100">
                <a:solidFill>
                  <a:schemeClr val="tx1"/>
                </a:solidFill>
              </a:rPr>
              <a:t>Repartions des tâches/Outils  </a:t>
            </a:r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5EECEE2-745A-4C3E-9A46-1B2ACCDC0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493533"/>
            <a:ext cx="0" cy="174715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06554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30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32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3866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7061C6E-880A-4596-AE14-5829F5AB2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493" y="1559768"/>
            <a:ext cx="2978281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>
                <a:solidFill>
                  <a:schemeClr val="bg1"/>
                </a:solidFill>
              </a:rPr>
              <a:t>NOTRE DISCORD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A53A868-C420-4BAE-9244-EC162AF05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7992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2686EF3-81CC-419F-96C3-002A7588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8D93CCA-A85E-4529-A6F0-8BB54D27B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393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1ECFA516-C18C-41AE-AFF2-A0D0A59C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345DD5F0-C0DD-434F-AB4C-28A2A872A4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70008" y="1558907"/>
            <a:ext cx="6694750" cy="4248158"/>
          </a:xfrm>
          <a:prstGeom prst="rect">
            <a:avLst/>
          </a:prstGeom>
        </p:spPr>
      </p:pic>
      <p:pic>
        <p:nvPicPr>
          <p:cNvPr id="6" name="Image 31">
            <a:extLst>
              <a:ext uri="{FF2B5EF4-FFF2-40B4-BE49-F238E27FC236}">
                <a16:creationId xmlns:a16="http://schemas.microsoft.com/office/drawing/2014/main" id="{90ECE330-2201-4BA4-A373-30F8F0E16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1616" y="3823009"/>
            <a:ext cx="1751206" cy="1414347"/>
          </a:xfrm>
          <a:prstGeom prst="rect">
            <a:avLst/>
          </a:prstGeom>
        </p:spPr>
      </p:pic>
      <p:pic>
        <p:nvPicPr>
          <p:cNvPr id="34" name="Image 35">
            <a:extLst>
              <a:ext uri="{FF2B5EF4-FFF2-40B4-BE49-F238E27FC236}">
                <a16:creationId xmlns:a16="http://schemas.microsoft.com/office/drawing/2014/main" id="{972AA341-B713-4C16-88BE-FE738E38F2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9400" y="4008863"/>
            <a:ext cx="1358591" cy="1358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227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_2SEEDS">
      <a:dk1>
        <a:srgbClr val="000000"/>
      </a:dk1>
      <a:lt1>
        <a:srgbClr val="FFFFFF"/>
      </a:lt1>
      <a:dk2>
        <a:srgbClr val="223A3C"/>
      </a:dk2>
      <a:lt2>
        <a:srgbClr val="E2E8E3"/>
      </a:lt2>
      <a:accent1>
        <a:srgbClr val="C870BA"/>
      </a:accent1>
      <a:accent2>
        <a:srgbClr val="C08AD2"/>
      </a:accent2>
      <a:accent3>
        <a:srgbClr val="D28AA8"/>
      </a:accent3>
      <a:accent4>
        <a:srgbClr val="64B399"/>
      </a:accent4>
      <a:accent5>
        <a:srgbClr val="6EADB4"/>
      </a:accent5>
      <a:accent6>
        <a:srgbClr val="709BC8"/>
      </a:accent6>
      <a:hlink>
        <a:srgbClr val="568E5F"/>
      </a:hlink>
      <a:folHlink>
        <a:srgbClr val="7F7F7F"/>
      </a:folHlink>
    </a:clrScheme>
    <a:fontScheme name="Savon">
      <a:majorFont>
        <a:latin typeface="Century Gothic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0</TotalTime>
  <Words>54</Words>
  <Application>Microsoft Office PowerPoint</Application>
  <PresentationFormat>Grand écran</PresentationFormat>
  <Paragraphs>8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Century Gothic</vt:lpstr>
      <vt:lpstr>Garamond</vt:lpstr>
      <vt:lpstr>Gill Sans MT</vt:lpstr>
      <vt:lpstr>SavonVTI</vt:lpstr>
      <vt:lpstr>WORKSHOP</vt:lpstr>
      <vt:lpstr>  PROBLEMATISATION   L'E-SPORT AUJOURD'HUI   </vt:lpstr>
      <vt:lpstr>PROBLEMATIQUE  COmmeNt Rendre accessible L’E-Sport Pour les joueurs,  dans une Société de   plus en plus individualiste ? </vt:lpstr>
      <vt:lpstr>L'E-SPORT DE DEMAIN</vt:lpstr>
      <vt:lpstr>Notre projet</vt:lpstr>
      <vt:lpstr>Repartions des tâches/Outils  </vt:lpstr>
      <vt:lpstr>NOTRE DISCORD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lastModifiedBy>steeven Michniewicz</cp:lastModifiedBy>
  <cp:revision>290</cp:revision>
  <dcterms:created xsi:type="dcterms:W3CDTF">2020-12-10T09:09:53Z</dcterms:created>
  <dcterms:modified xsi:type="dcterms:W3CDTF">2020-12-10T17:37:18Z</dcterms:modified>
</cp:coreProperties>
</file>

<file path=docProps/thumbnail.jpeg>
</file>